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78" r:id="rId6"/>
    <p:sldId id="279" r:id="rId7"/>
    <p:sldId id="280" r:id="rId8"/>
    <p:sldId id="266" r:id="rId9"/>
    <p:sldId id="265" r:id="rId10"/>
    <p:sldId id="283" r:id="rId11"/>
    <p:sldId id="284" r:id="rId12"/>
    <p:sldId id="285" r:id="rId13"/>
    <p:sldId id="288" r:id="rId14"/>
    <p:sldId id="28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5256" autoAdjust="0"/>
  </p:normalViewPr>
  <p:slideViewPr>
    <p:cSldViewPr snapToGrid="0" showGuides="1">
      <p:cViewPr varScale="1">
        <p:scale>
          <a:sx n="86" d="100"/>
          <a:sy n="86" d="100"/>
        </p:scale>
        <p:origin x="46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19:1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21:1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3T03:21:1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29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4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1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0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5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25404F2-BE9A-4460-8815-8F645183555F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06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67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2.xml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101369" y="5428498"/>
            <a:ext cx="7137648" cy="1357702"/>
            <a:chOff x="4271597" y="4450261"/>
            <a:chExt cx="3648808" cy="5949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9" y="4450261"/>
              <a:ext cx="3279724" cy="5210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Nama	: NURUL FITRIA</a:t>
              </a:r>
            </a:p>
            <a:p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NIM		: 09011282025042</a:t>
              </a:r>
            </a:p>
            <a:p>
              <a:r>
                <a:rPr lang="en-US" sz="2000" b="1" spc="1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Kelas</a:t>
              </a:r>
              <a:r>
                <a:rPr lang="en-US" sz="2000" b="1" spc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: SK5B </a:t>
              </a:r>
              <a:r>
                <a:rPr lang="en-US" sz="2000" b="1" spc="1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Indralaya</a:t>
              </a:r>
              <a:endParaRPr lang="en-US" sz="2000" spc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71597" y="4450262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811295" y="770336"/>
            <a:ext cx="5515057" cy="1569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0" y="3868466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411" y="750651"/>
            <a:ext cx="5039589" cy="6107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F28D5-5E25-8C7B-F9E5-9D0E7C53C7D6}"/>
              </a:ext>
            </a:extLst>
          </p:cNvPr>
          <p:cNvSpPr txBox="1"/>
          <p:nvPr/>
        </p:nvSpPr>
        <p:spPr>
          <a:xfrm>
            <a:off x="22743" y="4721790"/>
            <a:ext cx="836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0" i="0">
                <a:solidFill>
                  <a:schemeClr val="accent1"/>
                </a:solidFill>
                <a:effectLst/>
                <a:latin typeface="Arial Black" panose="020B0A04020102020204" pitchFamily="34" charset="0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DOSEN PENGAMPU : PROF.DR.IR. SITI NURMAINI, M.T</a:t>
            </a:r>
          </a:p>
        </p:txBody>
      </p:sp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1014412" y="815845"/>
            <a:ext cx="6439906" cy="449226"/>
            <a:chOff x="761822" y="2019364"/>
            <a:chExt cx="6521392" cy="173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CA4CE-F61C-41A3-B62F-3F0D8B75E2A4}"/>
                </a:ext>
              </a:extLst>
            </p:cNvPr>
            <p:cNvSpPr txBox="1"/>
            <p:nvPr/>
          </p:nvSpPr>
          <p:spPr>
            <a:xfrm>
              <a:off x="761822" y="2019364"/>
              <a:ext cx="6521392" cy="142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0" i="0">
                  <a:solidFill>
                    <a:schemeClr val="accent1"/>
                  </a:solidFill>
                  <a:effectLst/>
                  <a:latin typeface="Arial Black" panose="020B0A04020102020204" pitchFamily="34" charset="0"/>
                </a:defRPr>
              </a:lvl1pPr>
            </a:lstStyle>
            <a:p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Code </a:t>
              </a:r>
              <a:r>
                <a:rPr lang="en-ID" sz="18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Himpunan</a:t>
              </a:r>
              <a:r>
                <a:rPr lang="en-ID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dan Input Fuzzy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548" y="2182748"/>
              <a:ext cx="2390558" cy="1043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108" y="486308"/>
            <a:ext cx="4263340" cy="58853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6B772-45C5-5853-4FF5-ACA1B5F7E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72" y="1664165"/>
            <a:ext cx="7121921" cy="40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99" y="507174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27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Menampilkan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grafik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Input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perintah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x_pelayanan.view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()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4109884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8BE985-C30D-F3A3-770B-3BBF1097C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81" y="1651803"/>
            <a:ext cx="4097783" cy="295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27D5C-064F-E874-8340-41E8D7F1B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849" y="1616293"/>
            <a:ext cx="3338786" cy="4220328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109884" y="4972520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6100622" y="4998556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3807" y="869529"/>
            <a:ext cx="3479255" cy="52772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DA5797-2E25-4032-861B-E595DD179A74}"/>
              </a:ext>
            </a:extLst>
          </p:cNvPr>
          <p:cNvGrpSpPr/>
          <p:nvPr/>
        </p:nvGrpSpPr>
        <p:grpSpPr>
          <a:xfrm>
            <a:off x="66790" y="324322"/>
            <a:ext cx="8487017" cy="6052775"/>
            <a:chOff x="-1155565" y="-71337"/>
            <a:chExt cx="7436599" cy="17422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F8ADF3-E839-4F4E-B8D9-B6D301167652}"/>
                </a:ext>
              </a:extLst>
            </p:cNvPr>
            <p:cNvSpPr txBox="1"/>
            <p:nvPr/>
          </p:nvSpPr>
          <p:spPr>
            <a:xfrm>
              <a:off x="-1155565" y="-71337"/>
              <a:ext cx="6972633" cy="27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800"/>
                </a:spcAft>
              </a:pP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Menampilkan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grafik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Input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Variabel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kualitas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makanan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perintah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20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x_makanan.view</a:t>
              </a:r>
              <a:r>
                <a:rPr lang="en-ID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()</a:t>
              </a:r>
              <a:endParaRPr lang="en-ID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Subtitle demo text">
              <a:extLst>
                <a:ext uri="{FF2B5EF4-FFF2-40B4-BE49-F238E27FC236}">
                  <a16:creationId xmlns:a16="http://schemas.microsoft.com/office/drawing/2014/main" id="{9189FB0F-097B-4D8F-ACFF-617484C1235E}"/>
                </a:ext>
              </a:extLst>
            </p:cNvPr>
            <p:cNvSpPr/>
            <p:nvPr/>
          </p:nvSpPr>
          <p:spPr>
            <a:xfrm>
              <a:off x="261487" y="1386692"/>
              <a:ext cx="6019547" cy="2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none" strike="noStrike" cap="none" spc="0" normalizeH="0" baseline="0">
                  <a:ln>
                    <a:noFill/>
                  </a:ln>
                  <a:solidFill>
                    <a:srgbClr val="19204A"/>
                  </a:solidFill>
                  <a:effectLst/>
                  <a:uFillTx/>
                  <a:latin typeface="+mn-lt"/>
                  <a:ea typeface="+mn-ea"/>
                  <a:cs typeface="+mn-cs"/>
                  <a:sym typeface="Roboto"/>
                </a:defRPr>
              </a:lvl9pPr>
            </a:lstStyle>
            <a:p>
              <a:pPr algn="just"/>
              <a:endParaRPr lang="en-ID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66789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623567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1832443" y="4963044"/>
            <a:ext cx="2204262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BCC6B-0121-0464-EC25-DC817DCD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2" y="1633587"/>
            <a:ext cx="3796030" cy="2545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4016B-7208-43B1-92E9-6D8D20FC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598" y="1633587"/>
            <a:ext cx="3591331" cy="46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1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6" y="641739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27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Menampilkan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grafik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Out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put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perintah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20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x_pelanggan.view</a:t>
                </a: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()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4109884" y="1290611"/>
            <a:ext cx="6826277" cy="33179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109884" y="4972520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6100622" y="4963044"/>
            <a:ext cx="1422400" cy="1894956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EE3FA-DA20-B3D3-D9A3-725669E4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49" y="1853102"/>
            <a:ext cx="4043168" cy="2801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5248F-54AC-1584-6D2C-BCE1D21BD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280" y="1853102"/>
            <a:ext cx="3297847" cy="4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26" y="641739"/>
            <a:ext cx="3479255" cy="52772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3963528" y="324322"/>
            <a:ext cx="7436599" cy="6052775"/>
            <a:chOff x="3963528" y="1307420"/>
            <a:chExt cx="7436599" cy="17422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3963528" y="1307420"/>
              <a:ext cx="7436599" cy="1742234"/>
              <a:chOff x="-1155565" y="-71337"/>
              <a:chExt cx="7436599" cy="17422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-1155565" y="-71337"/>
                <a:ext cx="6972633" cy="145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RULE BASE</a:t>
                </a:r>
                <a:endParaRPr lang="en-ID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6735097" y="828949"/>
            <a:ext cx="1506588" cy="0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Freeform 16">
            <a:extLst>
              <a:ext uri="{FF2B5EF4-FFF2-40B4-BE49-F238E27FC236}">
                <a16:creationId xmlns:a16="http://schemas.microsoft.com/office/drawing/2014/main" id="{FB8EF057-00B4-4220-378A-958A4E6D892B}"/>
              </a:ext>
            </a:extLst>
          </p:cNvPr>
          <p:cNvSpPr/>
          <p:nvPr/>
        </p:nvSpPr>
        <p:spPr>
          <a:xfrm>
            <a:off x="4028157" y="5470910"/>
            <a:ext cx="1422400" cy="1387089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344C350-B9B5-CCF1-87CE-D761D57BD22E}"/>
              </a:ext>
            </a:extLst>
          </p:cNvPr>
          <p:cNvSpPr/>
          <p:nvPr/>
        </p:nvSpPr>
        <p:spPr>
          <a:xfrm>
            <a:off x="7409216" y="5470910"/>
            <a:ext cx="1422400" cy="1396565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0B51A-B8BB-0496-41B0-DADA9224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097" y="1255839"/>
            <a:ext cx="8263603" cy="38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4985" y="0"/>
            <a:ext cx="12190413" cy="68698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s-UY" sz="2399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6516570" y="723084"/>
            <a:ext cx="5037299" cy="4265086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218987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Your Screenshot</a:t>
              </a:r>
            </a:p>
            <a:p>
              <a:pPr algn="ctr" defTabSz="1218987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</a:p>
            <a:p>
              <a:pPr algn="ctr" defTabSz="1218987"/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lang="en-US" sz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34AAD7-3A91-C707-2459-7767CFCD56CD}"/>
                  </a:ext>
                </a:extLst>
              </p14:cNvPr>
              <p14:cNvContentPartPr/>
              <p14:nvPr/>
            </p14:nvContentPartPr>
            <p14:xfrm>
              <a:off x="754064" y="640071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34AAD7-3A91-C707-2459-7767CFCD56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424" y="6391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F66F61-3B50-A8D8-12CB-D95327F8F463}"/>
                  </a:ext>
                </a:extLst>
              </p14:cNvPr>
              <p14:cNvContentPartPr/>
              <p14:nvPr/>
            </p14:nvContentPartPr>
            <p14:xfrm>
              <a:off x="3808304" y="471375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F66F61-3B50-A8D8-12CB-D95327F8F4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9304" y="47047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4047E97-DB53-A0D9-786F-CB53A0F47F1F}"/>
              </a:ext>
            </a:extLst>
          </p:cNvPr>
          <p:cNvSpPr txBox="1"/>
          <p:nvPr/>
        </p:nvSpPr>
        <p:spPr>
          <a:xfrm>
            <a:off x="843006" y="1713360"/>
            <a:ext cx="50353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accent2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76CEA29-22E7-0DFB-B992-F18161515AFE}"/>
              </a:ext>
            </a:extLst>
          </p:cNvPr>
          <p:cNvSpPr>
            <a:spLocks/>
          </p:cNvSpPr>
          <p:nvPr/>
        </p:nvSpPr>
        <p:spPr bwMode="auto">
          <a:xfrm>
            <a:off x="52349" y="4628343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1558CC-D95B-AB7C-A94B-E3085FEE058F}"/>
              </a:ext>
            </a:extLst>
          </p:cNvPr>
          <p:cNvSpPr>
            <a:spLocks/>
          </p:cNvSpPr>
          <p:nvPr/>
        </p:nvSpPr>
        <p:spPr bwMode="auto">
          <a:xfrm>
            <a:off x="1085909" y="4073852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3D6C0E9D-9365-4531-D970-E0FC6F7D6CBC}"/>
              </a:ext>
            </a:extLst>
          </p:cNvPr>
          <p:cNvSpPr>
            <a:spLocks/>
          </p:cNvSpPr>
          <p:nvPr/>
        </p:nvSpPr>
        <p:spPr bwMode="auto">
          <a:xfrm>
            <a:off x="2116210" y="4464039"/>
            <a:ext cx="1581315" cy="2393963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7C00D51-9867-5FFB-FB03-E155235D39D6}"/>
              </a:ext>
            </a:extLst>
          </p:cNvPr>
          <p:cNvSpPr>
            <a:spLocks/>
          </p:cNvSpPr>
          <p:nvPr/>
        </p:nvSpPr>
        <p:spPr bwMode="auto">
          <a:xfrm>
            <a:off x="3146511" y="3624831"/>
            <a:ext cx="1581315" cy="3274584"/>
          </a:xfrm>
          <a:custGeom>
            <a:avLst/>
            <a:gdLst>
              <a:gd name="T0" fmla="*/ 213 w 427"/>
              <a:gd name="T1" fmla="*/ 0 h 1000"/>
              <a:gd name="T2" fmla="*/ 427 w 427"/>
              <a:gd name="T3" fmla="*/ 1000 h 1000"/>
              <a:gd name="T4" fmla="*/ 0 w 427"/>
              <a:gd name="T5" fmla="*/ 1000 h 1000"/>
              <a:gd name="T6" fmla="*/ 213 w 427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1000">
                <a:moveTo>
                  <a:pt x="213" y="0"/>
                </a:moveTo>
                <a:cubicBezTo>
                  <a:pt x="213" y="0"/>
                  <a:pt x="302" y="706"/>
                  <a:pt x="427" y="100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24" y="70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26A9EB-AE4D-DA48-FB05-6DF3EBC3DB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576" y="978188"/>
            <a:ext cx="4429433" cy="260522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BCF268B-6570-F70E-A65A-2AF57AD12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573681" y="3012146"/>
            <a:ext cx="3307176" cy="36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50" y="914400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380580" y="1206565"/>
            <a:ext cx="6177055" cy="5305583"/>
            <a:chOff x="5380580" y="1535401"/>
            <a:chExt cx="6177055" cy="43228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5380580" y="1535401"/>
              <a:ext cx="6177055" cy="4322876"/>
              <a:chOff x="261487" y="156644"/>
              <a:chExt cx="6177055" cy="432287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261487" y="156644"/>
                <a:ext cx="6177055" cy="107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800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CUSTOMER LEVEL ANALYSIS USING FUZZY MAMDANI</a:t>
                </a:r>
                <a:endParaRPr lang="en-ID" sz="28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3092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Ketatnya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persaingan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pemasaran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juga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semakin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selektif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memilih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mengharuskan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Busrain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Bakery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selaku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roti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selalu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meningkatkan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sangat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penting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pemasaran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Jika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dipastikan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tersebut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menjadi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langganannya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sebaliknya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ketidakpuasan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menyebabkan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beralih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toko yang lain.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meningkatkan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harus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mengevaluasi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diberikan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kepada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sebelumnya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apakah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sesuai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harapan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keinginan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belum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Setelah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mengevaluasinya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selanjutnya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menentukan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penilaian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konsumen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kedepan-nya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fuzzy,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nantinya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dihasilkan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suatu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fuzzy Mamdani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menganalisa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tingkat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kepuasan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pelayanan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kualitas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makanan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pelanggan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4D7E6CD-1743-4B6C-B4E3-CC1D0E86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288" y="4021670"/>
            <a:ext cx="3139735" cy="36065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A4E8AC-4FF4-4A47-86FD-7CD0566E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8784" y="-480108"/>
            <a:ext cx="2947898" cy="45017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0BEBA9B-DA37-43CB-AB26-33DA10F82CA4}"/>
              </a:ext>
            </a:extLst>
          </p:cNvPr>
          <p:cNvGrpSpPr/>
          <p:nvPr/>
        </p:nvGrpSpPr>
        <p:grpSpPr>
          <a:xfrm>
            <a:off x="779557" y="1916643"/>
            <a:ext cx="5316443" cy="3243664"/>
            <a:chOff x="779557" y="1916643"/>
            <a:chExt cx="5316443" cy="32436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1A91D8-FB77-4178-955F-42E68E5538FA}"/>
                </a:ext>
              </a:extLst>
            </p:cNvPr>
            <p:cNvGrpSpPr/>
            <p:nvPr/>
          </p:nvGrpSpPr>
          <p:grpSpPr>
            <a:xfrm>
              <a:off x="779557" y="1916643"/>
              <a:ext cx="5316443" cy="3243664"/>
              <a:chOff x="875733" y="885595"/>
              <a:chExt cx="5316443" cy="3243664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40741D-8F58-42AB-961B-CED565D37E42}"/>
                  </a:ext>
                </a:extLst>
              </p:cNvPr>
              <p:cNvSpPr txBox="1"/>
              <p:nvPr/>
            </p:nvSpPr>
            <p:spPr>
              <a:xfrm>
                <a:off x="875733" y="885595"/>
                <a:ext cx="44815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4000" dirty="0">
                    <a:solidFill>
                      <a:schemeClr val="bg1"/>
                    </a:solidFill>
                  </a:rPr>
                  <a:t>LOGIKA FUZZY</a:t>
                </a:r>
              </a:p>
            </p:txBody>
          </p:sp>
          <p:sp>
            <p:nvSpPr>
              <p:cNvPr id="22" name="Subtitle demo text">
                <a:extLst>
                  <a:ext uri="{FF2B5EF4-FFF2-40B4-BE49-F238E27FC236}">
                    <a16:creationId xmlns:a16="http://schemas.microsoft.com/office/drawing/2014/main" id="{6D5263F4-44CD-4629-B582-F43EADC95527}"/>
                  </a:ext>
                </a:extLst>
              </p:cNvPr>
              <p:cNvSpPr/>
              <p:nvPr/>
            </p:nvSpPr>
            <p:spPr>
              <a:xfrm>
                <a:off x="921263" y="1872231"/>
                <a:ext cx="5270913" cy="2257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kamus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Oxford,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istilah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didefinisikan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blured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kabur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atau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remang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remang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indistinct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jelas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imprecisely defined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didefinisikan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secara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presisi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confuced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membingungkan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), vague (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tidak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jelas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). Kata fuzzy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lebih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dipandang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sebuah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technical adjective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2000" b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teorinya</a:t>
                </a:r>
                <a:r>
                  <a:rPr lang="en-ID" sz="2000" b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20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8706E1-28DC-4849-A125-755AE9B2FFF1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77EF2D1-0015-4540-AAA4-D8D79B47417E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4F887-09E1-4D30-B923-DD16B04DD484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21A4C-760C-4084-B239-58DDA7ABD36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1C7D5-3B8A-4128-8BD6-A81C4571486E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20E5956-50A9-493E-859D-9ACEF097391A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EC3805-2EC1-479A-AC57-0875ACE2C610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69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DEFBA5-281D-4A15-8B1B-1578A85171D2}"/>
              </a:ext>
            </a:extLst>
          </p:cNvPr>
          <p:cNvCxnSpPr>
            <a:cxnSpLocks/>
          </p:cNvCxnSpPr>
          <p:nvPr/>
        </p:nvCxnSpPr>
        <p:spPr>
          <a:xfrm flipH="1">
            <a:off x="6666272" y="5682477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200999" y="1520355"/>
            <a:ext cx="7099950" cy="4582473"/>
            <a:chOff x="200999" y="1520355"/>
            <a:chExt cx="7099950" cy="45824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7C612-5D62-4B0C-884D-BA8BDB7DB890}"/>
                </a:ext>
              </a:extLst>
            </p:cNvPr>
            <p:cNvGrpSpPr/>
            <p:nvPr/>
          </p:nvGrpSpPr>
          <p:grpSpPr>
            <a:xfrm>
              <a:off x="200999" y="1520355"/>
              <a:ext cx="7099950" cy="4582473"/>
              <a:chOff x="297175" y="489307"/>
              <a:chExt cx="7099950" cy="458247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CA4CE-F61C-41A3-B62F-3F0D8B75E2A4}"/>
                  </a:ext>
                </a:extLst>
              </p:cNvPr>
              <p:cNvSpPr txBox="1"/>
              <p:nvPr/>
            </p:nvSpPr>
            <p:spPr>
              <a:xfrm>
                <a:off x="875733" y="489307"/>
                <a:ext cx="652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3600" dirty="0">
                    <a:solidFill>
                      <a:schemeClr val="bg1"/>
                    </a:solidFill>
                  </a:rPr>
                  <a:t>METODE FUZZY MAMDANI</a:t>
                </a:r>
              </a:p>
            </p:txBody>
          </p:sp>
          <p:sp>
            <p:nvSpPr>
              <p:cNvPr id="9" name="Subtitle demo text">
                <a:extLst>
                  <a:ext uri="{FF2B5EF4-FFF2-40B4-BE49-F238E27FC236}">
                    <a16:creationId xmlns:a16="http://schemas.microsoft.com/office/drawing/2014/main" id="{28D08EAA-14CC-4CA7-8D7D-4EEAAC224384}"/>
                  </a:ext>
                </a:extLst>
              </p:cNvPr>
              <p:cNvSpPr/>
              <p:nvPr/>
            </p:nvSpPr>
            <p:spPr>
              <a:xfrm>
                <a:off x="297175" y="1689636"/>
                <a:ext cx="5164789" cy="3382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marL="685800" indent="22860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Mamdani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sering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dikenal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Max-Min.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dikenalkan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oleh Ebrahim Mamdani pada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tahun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1975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paling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sering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karena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metode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pertama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kali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dibangun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berhasil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diterapkan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rancang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bangun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kontrol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teori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fuzzy. </a:t>
                </a:r>
                <a:endParaRPr lang="en-ID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910641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387" y="486308"/>
            <a:ext cx="4263340" cy="5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0F0AD-9058-4423-AF36-F75B87946A47}"/>
              </a:ext>
            </a:extLst>
          </p:cNvPr>
          <p:cNvGrpSpPr/>
          <p:nvPr/>
        </p:nvGrpSpPr>
        <p:grpSpPr>
          <a:xfrm>
            <a:off x="5846415" y="326019"/>
            <a:ext cx="4822011" cy="1034478"/>
            <a:chOff x="1358999" y="2825511"/>
            <a:chExt cx="4920926" cy="10344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EF3B3-B352-4240-88B9-35F5FE95455C}"/>
                </a:ext>
              </a:extLst>
            </p:cNvPr>
            <p:cNvSpPr txBox="1"/>
            <p:nvPr/>
          </p:nvSpPr>
          <p:spPr>
            <a:xfrm>
              <a:off x="1358999" y="2825511"/>
              <a:ext cx="45727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00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45C-77A6-48E7-AD38-99BFD54EF01A}"/>
                </a:ext>
              </a:extLst>
            </p:cNvPr>
            <p:cNvSpPr txBox="1"/>
            <p:nvPr/>
          </p:nvSpPr>
          <p:spPr>
            <a:xfrm>
              <a:off x="2016585" y="3028992"/>
              <a:ext cx="4263340" cy="83099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3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tahapan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dalam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fuzzy Mamdani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untuk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mendapatkan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output: </a:t>
              </a:r>
              <a:endParaRPr lang="en-US" sz="2000" b="1" spc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264EF332-B0BF-4EC2-B2A8-2AD2AEA44B53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3390" y="599522"/>
            <a:ext cx="5341398" cy="5880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0D5CB-B086-D581-BE5B-8D5B53E1B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3"/>
          <a:stretch/>
        </p:blipFill>
        <p:spPr bwMode="auto">
          <a:xfrm>
            <a:off x="6942338" y="1643877"/>
            <a:ext cx="3506063" cy="4861471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D06283-2C91-AEE9-BB3B-237F5970E6E8}"/>
                  </a:ext>
                </a:extLst>
              </p14:cNvPr>
              <p14:cNvContentPartPr/>
              <p14:nvPr/>
            </p14:nvContentPartPr>
            <p14:xfrm>
              <a:off x="10726316" y="646948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D06283-2C91-AEE9-BB3B-237F5970E6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17676" y="646048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4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7950" y="914400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380580" y="736847"/>
            <a:ext cx="6019547" cy="5640250"/>
            <a:chOff x="5380580" y="1575548"/>
            <a:chExt cx="6019547" cy="14741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DA5797-2E25-4032-861B-E595DD179A74}"/>
                </a:ext>
              </a:extLst>
            </p:cNvPr>
            <p:cNvGrpSpPr/>
            <p:nvPr/>
          </p:nvGrpSpPr>
          <p:grpSpPr>
            <a:xfrm>
              <a:off x="5380580" y="1575548"/>
              <a:ext cx="6019547" cy="1474106"/>
              <a:chOff x="261487" y="196791"/>
              <a:chExt cx="6019547" cy="147410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8ADF3-E839-4F4E-B8D9-B6D301167652}"/>
                  </a:ext>
                </a:extLst>
              </p:cNvPr>
              <p:cNvSpPr txBox="1"/>
              <p:nvPr/>
            </p:nvSpPr>
            <p:spPr>
              <a:xfrm>
                <a:off x="750765" y="196791"/>
                <a:ext cx="5451803" cy="42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2800" b="1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FUZZIFIKASI 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Fuzifikasi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proses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pengubahan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crisp (real)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fuzzy. </a:t>
                </a:r>
                <a:endParaRPr lang="en-ID" sz="280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ubtitle demo text">
                <a:extLst>
                  <a:ext uri="{FF2B5EF4-FFF2-40B4-BE49-F238E27FC236}">
                    <a16:creationId xmlns:a16="http://schemas.microsoft.com/office/drawing/2014/main" id="{9189FB0F-097B-4D8F-ACFF-617484C1235E}"/>
                  </a:ext>
                </a:extLst>
              </p:cNvPr>
              <p:cNvSpPr/>
              <p:nvPr/>
            </p:nvSpPr>
            <p:spPr>
              <a:xfrm>
                <a:off x="261487" y="1386692"/>
                <a:ext cx="6019547" cy="284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endParaRPr lang="en-ID" sz="16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9027" y="2788817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4B3D9C-FCEF-BABB-CBA9-7DB9F2B8E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98627"/>
              </p:ext>
            </p:extLst>
          </p:nvPr>
        </p:nvGraphicFramePr>
        <p:xfrm>
          <a:off x="5957355" y="2591094"/>
          <a:ext cx="5364307" cy="323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264">
                  <a:extLst>
                    <a:ext uri="{9D8B030D-6E8A-4147-A177-3AD203B41FA5}">
                      <a16:colId xmlns:a16="http://schemas.microsoft.com/office/drawing/2014/main" val="28380991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61076359"/>
                    </a:ext>
                  </a:extLst>
                </a:gridCol>
                <a:gridCol w="1440243">
                  <a:extLst>
                    <a:ext uri="{9D8B030D-6E8A-4147-A177-3AD203B41FA5}">
                      <a16:colId xmlns:a16="http://schemas.microsoft.com/office/drawing/2014/main" val="117292999"/>
                    </a:ext>
                  </a:extLst>
                </a:gridCol>
              </a:tblGrid>
              <a:tr h="322638"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Himpunan Fuzzy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2150613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97028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Kualitas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pelayanan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Buruk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[0,0,4,6]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415236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[4,6,9]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00972"/>
                  </a:ext>
                </a:extLst>
              </a:tr>
              <a:tr h="32263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Baik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[6,9,10,10]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8930740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97028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Kualitas makanan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 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[0,0,3,5]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4024963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7028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[3,5,7]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853383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Enak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[5,7,10,10]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7723202"/>
                  </a:ext>
                </a:extLst>
              </a:tr>
              <a:tr h="322638">
                <a:tc rowSpan="3">
                  <a:txBody>
                    <a:bodyPr/>
                    <a:lstStyle/>
                    <a:p>
                      <a:pPr marL="1260475" indent="-105981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Tingkat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Kepuasan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(%)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Puas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[0,0,25,50]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9035109"/>
                  </a:ext>
                </a:extLst>
              </a:tr>
              <a:tr h="32597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Cukup Puas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[25,50,75]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798387"/>
                  </a:ext>
                </a:extLst>
              </a:tr>
              <a:tr h="32263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60475" indent="-969645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 Puas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19405" algn="l"/>
                        </a:tabLst>
                      </a:pPr>
                      <a:r>
                        <a:rPr lang="en-ID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[50,75,100,100]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5742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319E8C-57F0-F4AD-826B-8895091929FA}"/>
              </a:ext>
            </a:extLst>
          </p:cNvPr>
          <p:cNvCxnSpPr>
            <a:cxnSpLocks/>
          </p:cNvCxnSpPr>
          <p:nvPr/>
        </p:nvCxnSpPr>
        <p:spPr>
          <a:xfrm>
            <a:off x="5957355" y="1440988"/>
            <a:ext cx="2518051" cy="0"/>
          </a:xfrm>
          <a:prstGeom prst="line">
            <a:avLst/>
          </a:prstGeom>
          <a:noFill/>
          <a:ln w="381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085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98DE71-ED03-4DBB-A046-73F20A1963B1}"/>
              </a:ext>
            </a:extLst>
          </p:cNvPr>
          <p:cNvCxnSpPr>
            <a:cxnSpLocks/>
          </p:cNvCxnSpPr>
          <p:nvPr/>
        </p:nvCxnSpPr>
        <p:spPr>
          <a:xfrm flipH="1">
            <a:off x="8771755" y="1000508"/>
            <a:ext cx="634677" cy="0"/>
          </a:xfrm>
          <a:prstGeom prst="straightConnector1">
            <a:avLst/>
          </a:prstGeom>
          <a:ln w="22225">
            <a:solidFill>
              <a:schemeClr val="accent3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507205" y="372754"/>
            <a:ext cx="6893747" cy="2220509"/>
            <a:chOff x="186435" y="1790618"/>
            <a:chExt cx="7039309" cy="13932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47C612-5D62-4B0C-884D-BA8BDB7DB890}"/>
                </a:ext>
              </a:extLst>
            </p:cNvPr>
            <p:cNvGrpSpPr/>
            <p:nvPr/>
          </p:nvGrpSpPr>
          <p:grpSpPr>
            <a:xfrm>
              <a:off x="186435" y="1790618"/>
              <a:ext cx="7039309" cy="1393230"/>
              <a:chOff x="282611" y="759570"/>
              <a:chExt cx="7039309" cy="139323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3CA4CE-F61C-41A3-B62F-3F0D8B75E2A4}"/>
                  </a:ext>
                </a:extLst>
              </p:cNvPr>
              <p:cNvSpPr txBox="1"/>
              <p:nvPr/>
            </p:nvSpPr>
            <p:spPr>
              <a:xfrm>
                <a:off x="800528" y="759570"/>
                <a:ext cx="6521392" cy="32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4800" b="0" i="0">
                    <a:solidFill>
                      <a:schemeClr val="accent1"/>
                    </a:solidFill>
                    <a:effectLst/>
                    <a:latin typeface="Arial Black" panose="020B0A04020102020204" pitchFamily="34" charset="0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INFERENCE</a:t>
                </a:r>
              </a:p>
            </p:txBody>
          </p:sp>
          <p:sp>
            <p:nvSpPr>
              <p:cNvPr id="9" name="Subtitle demo text">
                <a:extLst>
                  <a:ext uri="{FF2B5EF4-FFF2-40B4-BE49-F238E27FC236}">
                    <a16:creationId xmlns:a16="http://schemas.microsoft.com/office/drawing/2014/main" id="{28D08EAA-14CC-4CA7-8D7D-4EEAAC224384}"/>
                  </a:ext>
                </a:extLst>
              </p:cNvPr>
              <p:cNvSpPr/>
              <p:nvPr/>
            </p:nvSpPr>
            <p:spPr>
              <a:xfrm>
                <a:off x="282611" y="1189259"/>
                <a:ext cx="6863878" cy="963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marL="685800" indent="22860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Inferensi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unit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kunci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logika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fuzzy yang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memiliki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pengambilan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keputusan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sebagai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pekerjaan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utamanya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 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menggunakan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"IF...THEN"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bersama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konektor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"OR"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atau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"AND"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menggambar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aturan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keputusan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600" b="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penting</a:t>
                </a:r>
                <a:r>
                  <a:rPr lang="en-ID" sz="1600" b="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D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548" y="2182748"/>
              <a:ext cx="2390558" cy="1043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8616" y="486308"/>
            <a:ext cx="4263340" cy="5885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6BD99-4936-6273-7A85-5EA330D1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205" y="2831689"/>
            <a:ext cx="5912944" cy="37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3431D31-ACFD-4032-9552-218548B006D2}"/>
              </a:ext>
            </a:extLst>
          </p:cNvPr>
          <p:cNvSpPr>
            <a:spLocks/>
          </p:cNvSpPr>
          <p:nvPr/>
        </p:nvSpPr>
        <p:spPr bwMode="auto">
          <a:xfrm>
            <a:off x="730066" y="3675366"/>
            <a:ext cx="1581315" cy="1341830"/>
          </a:xfrm>
          <a:custGeom>
            <a:avLst/>
            <a:gdLst>
              <a:gd name="T0" fmla="*/ 214 w 427"/>
              <a:gd name="T1" fmla="*/ 0 h 410"/>
              <a:gd name="T2" fmla="*/ 427 w 427"/>
              <a:gd name="T3" fmla="*/ 410 h 410"/>
              <a:gd name="T4" fmla="*/ 0 w 427"/>
              <a:gd name="T5" fmla="*/ 410 h 410"/>
              <a:gd name="T6" fmla="*/ 214 w 427"/>
              <a:gd name="T7" fmla="*/ 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410">
                <a:moveTo>
                  <a:pt x="214" y="0"/>
                </a:moveTo>
                <a:cubicBezTo>
                  <a:pt x="214" y="0"/>
                  <a:pt x="302" y="290"/>
                  <a:pt x="427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125" y="290"/>
                  <a:pt x="214" y="0"/>
                  <a:pt x="214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AC38299-7211-444D-92C8-30FA90A66178}"/>
              </a:ext>
            </a:extLst>
          </p:cNvPr>
          <p:cNvSpPr>
            <a:spLocks/>
          </p:cNvSpPr>
          <p:nvPr/>
        </p:nvSpPr>
        <p:spPr bwMode="auto">
          <a:xfrm>
            <a:off x="1763627" y="2787537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D5EC881-E6EF-4FCA-BCBF-E2D2B835D2B4}"/>
              </a:ext>
            </a:extLst>
          </p:cNvPr>
          <p:cNvSpPr>
            <a:spLocks/>
          </p:cNvSpPr>
          <p:nvPr/>
        </p:nvSpPr>
        <p:spPr bwMode="auto">
          <a:xfrm>
            <a:off x="2797187" y="2162024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FC94D-6F65-4C12-A356-DACF95D43CA7}"/>
              </a:ext>
            </a:extLst>
          </p:cNvPr>
          <p:cNvGrpSpPr/>
          <p:nvPr/>
        </p:nvGrpSpPr>
        <p:grpSpPr>
          <a:xfrm>
            <a:off x="5964947" y="1447696"/>
            <a:ext cx="4581975" cy="3356908"/>
            <a:chOff x="6971936" y="1916643"/>
            <a:chExt cx="4581975" cy="33569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72AA45-2211-4603-9FB0-61432E5834C8}"/>
                </a:ext>
              </a:extLst>
            </p:cNvPr>
            <p:cNvGrpSpPr/>
            <p:nvPr/>
          </p:nvGrpSpPr>
          <p:grpSpPr>
            <a:xfrm>
              <a:off x="6971936" y="1916643"/>
              <a:ext cx="4581975" cy="3356908"/>
              <a:chOff x="1852843" y="537886"/>
              <a:chExt cx="4581975" cy="335690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5597D-D854-43F8-A5B6-E8BF9DAFFBB7}"/>
                  </a:ext>
                </a:extLst>
              </p:cNvPr>
              <p:cNvSpPr txBox="1"/>
              <p:nvPr/>
            </p:nvSpPr>
            <p:spPr>
              <a:xfrm>
                <a:off x="1852843" y="537886"/>
                <a:ext cx="45819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i="0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</a:rPr>
                  <a:t>DEFUZZIFIKASI</a:t>
                </a:r>
                <a:endParaRPr lang="en-US" sz="2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23" name="Subtitle demo text">
                <a:extLst>
                  <a:ext uri="{FF2B5EF4-FFF2-40B4-BE49-F238E27FC236}">
                    <a16:creationId xmlns:a16="http://schemas.microsoft.com/office/drawing/2014/main" id="{E6E050F5-476C-4587-BCD2-4CBE3BDCC5CE}"/>
                  </a:ext>
                </a:extLst>
              </p:cNvPr>
              <p:cNvSpPr/>
              <p:nvPr/>
            </p:nvSpPr>
            <p:spPr>
              <a:xfrm>
                <a:off x="1852843" y="1299212"/>
                <a:ext cx="4581974" cy="2595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19204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"/>
                  </a:defRPr>
                </a:lvl9pPr>
              </a:lstStyle>
              <a:p>
                <a:pPr algn="just"/>
                <a:r>
                  <a:rPr lang="en-ID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diperoleh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komposisi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aturan-aturan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input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dari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proses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defuzzifikasi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sedangkan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bilangan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pada domain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tersebut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merupakan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output yang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dihasilkan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Sehingga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jika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diberikan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suatu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himpunan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fuzzy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dalam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range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tertentu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maka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harus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dapat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diambil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suatu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nilai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crisp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tertentu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sebagai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output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atau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keluarannya</a:t>
                </a:r>
                <a:r>
                  <a:rPr lang="en-ID" sz="18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800" b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530CD5-756F-4FC2-8435-50D0AE99A3DE}"/>
                </a:ext>
              </a:extLst>
            </p:cNvPr>
            <p:cNvCxnSpPr>
              <a:cxnSpLocks/>
            </p:cNvCxnSpPr>
            <p:nvPr/>
          </p:nvCxnSpPr>
          <p:spPr>
            <a:xfrm>
              <a:off x="7059561" y="2439863"/>
              <a:ext cx="3165987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7D5FF55A-8392-55B3-506C-5A8F89A2C844}"/>
              </a:ext>
            </a:extLst>
          </p:cNvPr>
          <p:cNvSpPr>
            <a:spLocks/>
          </p:cNvSpPr>
          <p:nvPr/>
        </p:nvSpPr>
        <p:spPr bwMode="auto">
          <a:xfrm>
            <a:off x="3827488" y="2623233"/>
            <a:ext cx="1581315" cy="2393963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A81EE7D-D1AA-4162-9B9B-2B606ADEAA88}"/>
              </a:ext>
            </a:extLst>
          </p:cNvPr>
          <p:cNvGrpSpPr/>
          <p:nvPr/>
        </p:nvGrpSpPr>
        <p:grpSpPr>
          <a:xfrm>
            <a:off x="970636" y="1558413"/>
            <a:ext cx="10854878" cy="666894"/>
            <a:chOff x="7757302" y="1759424"/>
            <a:chExt cx="2301140" cy="7914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96020B-A306-43CC-BB78-F4F6F411BC02}"/>
                </a:ext>
              </a:extLst>
            </p:cNvPr>
            <p:cNvSpPr txBox="1"/>
            <p:nvPr/>
          </p:nvSpPr>
          <p:spPr>
            <a:xfrm>
              <a:off x="7757302" y="1759424"/>
              <a:ext cx="2301140" cy="547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Library-library python yang </a:t>
              </a:r>
              <a:r>
                <a:rPr lang="en-US" sz="2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akan</a:t>
              </a:r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digunakan</a:t>
              </a:r>
              <a:endPara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199320-2B33-4151-A0A0-F7CB8569B3E4}"/>
                </a:ext>
              </a:extLst>
            </p:cNvPr>
            <p:cNvSpPr txBox="1"/>
            <p:nvPr/>
          </p:nvSpPr>
          <p:spPr>
            <a:xfrm>
              <a:off x="7757302" y="2212322"/>
              <a:ext cx="23011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Segoe UI" panose="020B05020402040202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63323D-0DA8-4AA8-9D58-E0E203262E80}"/>
              </a:ext>
            </a:extLst>
          </p:cNvPr>
          <p:cNvSpPr txBox="1"/>
          <p:nvPr/>
        </p:nvSpPr>
        <p:spPr>
          <a:xfrm>
            <a:off x="2082215" y="597113"/>
            <a:ext cx="8027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IMPLEMENTASI DALAM CODINGAN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1B8909B-F310-9D06-C7BF-0A1265F4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36" y="2422636"/>
            <a:ext cx="1085487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1500</TotalTime>
  <Words>534</Words>
  <Application>Microsoft Office PowerPoint</Application>
  <PresentationFormat>Widescreen</PresentationFormat>
  <Paragraphs>59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Poppins Light</vt:lpstr>
      <vt:lpstr>Segoe UI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fitriahnurul834@gmail.com</cp:lastModifiedBy>
  <cp:revision>21</cp:revision>
  <dcterms:created xsi:type="dcterms:W3CDTF">2021-12-28T15:11:28Z</dcterms:created>
  <dcterms:modified xsi:type="dcterms:W3CDTF">2022-10-04T00:44:40Z</dcterms:modified>
</cp:coreProperties>
</file>